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68" r:id="rId5"/>
    <p:sldId id="260" r:id="rId6"/>
    <p:sldId id="259" r:id="rId7"/>
    <p:sldId id="265" r:id="rId8"/>
    <p:sldId id="266" r:id="rId9"/>
    <p:sldId id="267" r:id="rId10"/>
    <p:sldId id="269" r:id="rId11"/>
    <p:sldId id="272" r:id="rId12"/>
    <p:sldId id="273" r:id="rId13"/>
    <p:sldId id="270" r:id="rId14"/>
    <p:sldId id="271" r:id="rId15"/>
    <p:sldId id="26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0" d="100"/>
          <a:sy n="100" d="100"/>
        </p:scale>
        <p:origin x="-104" y="-92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D4EC5DBD-D0CE-4A22-AAB1-D55D00A26448}" type="datetimeFigureOut">
              <a:rPr lang="en-US" smtClean="0"/>
              <a:t>11/5/12</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851E7E37-6211-4E4A-93CA-EEC2A8D1BF3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4EC5DBD-D0CE-4A22-AAB1-D55D00A26448}" type="datetimeFigureOut">
              <a:rPr lang="en-US" smtClean="0"/>
              <a:t>11/5/12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1E7E37-6211-4E4A-93CA-EEC2A8D1BF3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4EC5DBD-D0CE-4A22-AAB1-D55D00A26448}" type="datetimeFigureOut">
              <a:rPr lang="en-US" smtClean="0"/>
              <a:t>11/5/12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1E7E37-6211-4E4A-93CA-EEC2A8D1BF3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D4EC5DBD-D0CE-4A22-AAB1-D55D00A26448}" type="datetimeFigureOut">
              <a:rPr lang="en-US" smtClean="0"/>
              <a:t>11/5/12</a:t>
            </a:fld>
            <a:endParaRPr lang="en-US"/>
          </a:p>
        </p:txBody>
      </p:sp>
      <p:sp>
        <p:nvSpPr>
          <p:cNvPr id="9" name="Slide Number Placeholder 8"/>
          <p:cNvSpPr>
            <a:spLocks noGrp="1"/>
          </p:cNvSpPr>
          <p:nvPr>
            <p:ph type="sldNum" sz="quarter" idx="15"/>
          </p:nvPr>
        </p:nvSpPr>
        <p:spPr/>
        <p:txBody>
          <a:bodyPr rtlCol="0"/>
          <a:lstStyle/>
          <a:p>
            <a:fld id="{851E7E37-6211-4E4A-93CA-EEC2A8D1BF34}"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D4EC5DBD-D0CE-4A22-AAB1-D55D00A26448}" type="datetimeFigureOut">
              <a:rPr lang="en-US" smtClean="0"/>
              <a:t>11/5/12</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851E7E37-6211-4E4A-93CA-EEC2A8D1BF3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4EC5DBD-D0CE-4A22-AAB1-D55D00A26448}" type="datetimeFigureOut">
              <a:rPr lang="en-US" smtClean="0"/>
              <a:t>11/5/12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1E7E37-6211-4E4A-93CA-EEC2A8D1BF34}"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D4EC5DBD-D0CE-4A22-AAB1-D55D00A26448}" type="datetimeFigureOut">
              <a:rPr lang="en-US" smtClean="0"/>
              <a:t>11/5/12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1E7E37-6211-4E4A-93CA-EEC2A8D1BF34}"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D4EC5DBD-D0CE-4A22-AAB1-D55D00A26448}" type="datetimeFigureOut">
              <a:rPr lang="en-US" smtClean="0"/>
              <a:t>11/5/12</a:t>
            </a:fld>
            <a:endParaRPr lang="en-US"/>
          </a:p>
        </p:txBody>
      </p:sp>
      <p:sp>
        <p:nvSpPr>
          <p:cNvPr id="7" name="Slide Number Placeholder 6"/>
          <p:cNvSpPr>
            <a:spLocks noGrp="1"/>
          </p:cNvSpPr>
          <p:nvPr>
            <p:ph type="sldNum" sz="quarter" idx="11"/>
          </p:nvPr>
        </p:nvSpPr>
        <p:spPr/>
        <p:txBody>
          <a:bodyPr rtlCol="0"/>
          <a:lstStyle/>
          <a:p>
            <a:fld id="{851E7E37-6211-4E4A-93CA-EEC2A8D1BF34}"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EC5DBD-D0CE-4A22-AAB1-D55D00A26448}" type="datetimeFigureOut">
              <a:rPr lang="en-US" smtClean="0"/>
              <a:t>11/5/12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1E7E37-6211-4E4A-93CA-EEC2A8D1BF3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D4EC5DBD-D0CE-4A22-AAB1-D55D00A26448}" type="datetimeFigureOut">
              <a:rPr lang="en-US" smtClean="0"/>
              <a:t>11/5/12</a:t>
            </a:fld>
            <a:endParaRPr lang="en-US"/>
          </a:p>
        </p:txBody>
      </p:sp>
      <p:sp>
        <p:nvSpPr>
          <p:cNvPr id="22" name="Slide Number Placeholder 21"/>
          <p:cNvSpPr>
            <a:spLocks noGrp="1"/>
          </p:cNvSpPr>
          <p:nvPr>
            <p:ph type="sldNum" sz="quarter" idx="15"/>
          </p:nvPr>
        </p:nvSpPr>
        <p:spPr/>
        <p:txBody>
          <a:bodyPr rtlCol="0"/>
          <a:lstStyle/>
          <a:p>
            <a:fld id="{851E7E37-6211-4E4A-93CA-EEC2A8D1BF34}"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D4EC5DBD-D0CE-4A22-AAB1-D55D00A26448}" type="datetimeFigureOut">
              <a:rPr lang="en-US" smtClean="0"/>
              <a:t>11/5/12</a:t>
            </a:fld>
            <a:endParaRPr lang="en-US"/>
          </a:p>
        </p:txBody>
      </p:sp>
      <p:sp>
        <p:nvSpPr>
          <p:cNvPr id="18" name="Slide Number Placeholder 17"/>
          <p:cNvSpPr>
            <a:spLocks noGrp="1"/>
          </p:cNvSpPr>
          <p:nvPr>
            <p:ph type="sldNum" sz="quarter" idx="11"/>
          </p:nvPr>
        </p:nvSpPr>
        <p:spPr/>
        <p:txBody>
          <a:bodyPr rtlCol="0"/>
          <a:lstStyle/>
          <a:p>
            <a:fld id="{851E7E37-6211-4E4A-93CA-EEC2A8D1BF34}"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4EC5DBD-D0CE-4A22-AAB1-D55D00A26448}" type="datetimeFigureOut">
              <a:rPr lang="en-US" smtClean="0"/>
              <a:t>11/5/12</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851E7E37-6211-4E4A-93CA-EEC2A8D1BF3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Complete Sentence</a:t>
            </a:r>
            <a:endParaRPr lang="en-US" dirty="0"/>
          </a:p>
        </p:txBody>
      </p:sp>
      <p:sp>
        <p:nvSpPr>
          <p:cNvPr id="3" name="Subtitle 2"/>
          <p:cNvSpPr>
            <a:spLocks noGrp="1"/>
          </p:cNvSpPr>
          <p:nvPr>
            <p:ph type="subTitle" idx="1"/>
          </p:nvPr>
        </p:nvSpPr>
        <p:spPr/>
        <p:txBody>
          <a:bodyPr/>
          <a:lstStyle/>
          <a:p>
            <a:r>
              <a:rPr lang="en-US" dirty="0" smtClean="0"/>
              <a:t>The base of your writing!</a:t>
            </a:r>
            <a:endParaRPr lang="en-US" dirty="0"/>
          </a:p>
        </p:txBody>
      </p:sp>
    </p:spTree>
    <p:extLst>
      <p:ext uri="{BB962C8B-B14F-4D97-AF65-F5344CB8AC3E}">
        <p14:creationId xmlns:p14="http://schemas.microsoft.com/office/powerpoint/2010/main" val="38282967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 sentences</a:t>
            </a:r>
            <a:endParaRPr lang="en-US" dirty="0"/>
          </a:p>
        </p:txBody>
      </p:sp>
      <p:sp>
        <p:nvSpPr>
          <p:cNvPr id="3" name="Content Placeholder 2"/>
          <p:cNvSpPr>
            <a:spLocks noGrp="1"/>
          </p:cNvSpPr>
          <p:nvPr>
            <p:ph sz="quarter" idx="1"/>
          </p:nvPr>
        </p:nvSpPr>
        <p:spPr/>
        <p:txBody>
          <a:bodyPr/>
          <a:lstStyle/>
          <a:p>
            <a:r>
              <a:rPr lang="en-US" dirty="0" smtClean="0"/>
              <a:t>Must “boil down” to this basic SUBJECT and PERDICATE pattern.</a:t>
            </a:r>
          </a:p>
          <a:p>
            <a:endParaRPr lang="en-US" dirty="0"/>
          </a:p>
          <a:p>
            <a:r>
              <a:rPr lang="en-US" dirty="0" smtClean="0"/>
              <a:t>When challenged by difficult writing, find the SUBJECT and the PERDICATE.</a:t>
            </a:r>
          </a:p>
          <a:p>
            <a:pPr lvl="1"/>
            <a:r>
              <a:rPr lang="en-US" dirty="0" smtClean="0"/>
              <a:t>Get rid of all the descriptors.</a:t>
            </a:r>
          </a:p>
          <a:p>
            <a:pPr lvl="1"/>
            <a:r>
              <a:rPr lang="en-US" dirty="0" smtClean="0"/>
              <a:t>Get rid of all the prepositional phrases.</a:t>
            </a:r>
          </a:p>
          <a:p>
            <a:pPr lvl="1"/>
            <a:endParaRPr lang="en-US" dirty="0"/>
          </a:p>
          <a:p>
            <a:r>
              <a:rPr lang="en-US" dirty="0" smtClean="0"/>
              <a:t>Get TO the BASE of the sentence for meaning. </a:t>
            </a:r>
            <a:endParaRPr lang="en-US" dirty="0"/>
          </a:p>
        </p:txBody>
      </p:sp>
    </p:spTree>
    <p:extLst>
      <p:ext uri="{BB962C8B-B14F-4D97-AF65-F5344CB8AC3E}">
        <p14:creationId xmlns:p14="http://schemas.microsoft.com/office/powerpoint/2010/main" val="18931062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Compound Subjects and Verbs</a:t>
            </a:r>
            <a:endParaRPr lang="en-US" dirty="0"/>
          </a:p>
        </p:txBody>
      </p:sp>
      <p:sp>
        <p:nvSpPr>
          <p:cNvPr id="3" name="Content Placeholder 2"/>
          <p:cNvSpPr>
            <a:spLocks noGrp="1"/>
          </p:cNvSpPr>
          <p:nvPr>
            <p:ph sz="quarter" idx="1"/>
          </p:nvPr>
        </p:nvSpPr>
        <p:spPr/>
        <p:txBody>
          <a:bodyPr/>
          <a:lstStyle/>
          <a:p>
            <a:r>
              <a:rPr lang="en-US" dirty="0" smtClean="0"/>
              <a:t>Sentences may have multiple subjects and / or verbs</a:t>
            </a:r>
          </a:p>
          <a:p>
            <a:endParaRPr lang="en-US" dirty="0"/>
          </a:p>
          <a:p>
            <a:r>
              <a:rPr lang="en-US" dirty="0" smtClean="0"/>
              <a:t>Compound just means “more than one” in grammar-talk</a:t>
            </a:r>
          </a:p>
          <a:p>
            <a:endParaRPr lang="en-US" dirty="0"/>
          </a:p>
          <a:p>
            <a:pPr marL="0" indent="0" algn="ctr">
              <a:buNone/>
            </a:pPr>
            <a:r>
              <a:rPr lang="en-US" sz="3200" dirty="0" smtClean="0"/>
              <a:t>John and Frank rode the bus.</a:t>
            </a:r>
            <a:endParaRPr lang="en-US" sz="3200" dirty="0"/>
          </a:p>
        </p:txBody>
      </p:sp>
      <p:sp>
        <p:nvSpPr>
          <p:cNvPr id="4" name="TextBox 3"/>
          <p:cNvSpPr txBox="1"/>
          <p:nvPr/>
        </p:nvSpPr>
        <p:spPr>
          <a:xfrm>
            <a:off x="609600" y="4800600"/>
            <a:ext cx="1676400" cy="584775"/>
          </a:xfrm>
          <a:prstGeom prst="rect">
            <a:avLst/>
          </a:prstGeom>
          <a:solidFill>
            <a:srgbClr val="92D050"/>
          </a:solidFill>
          <a:ln>
            <a:solidFill>
              <a:schemeClr val="tx1"/>
            </a:solidFill>
          </a:ln>
        </p:spPr>
        <p:txBody>
          <a:bodyPr wrap="square" rtlCol="0">
            <a:spAutoFit/>
          </a:bodyPr>
          <a:lstStyle/>
          <a:p>
            <a:pPr algn="ctr"/>
            <a:r>
              <a:rPr lang="en-US" sz="3200" dirty="0" smtClean="0"/>
              <a:t>Subject</a:t>
            </a:r>
            <a:endParaRPr lang="en-US" sz="3200" dirty="0"/>
          </a:p>
        </p:txBody>
      </p:sp>
      <p:sp>
        <p:nvSpPr>
          <p:cNvPr id="5" name="TextBox 4"/>
          <p:cNvSpPr txBox="1"/>
          <p:nvPr/>
        </p:nvSpPr>
        <p:spPr>
          <a:xfrm>
            <a:off x="2743200" y="4800600"/>
            <a:ext cx="1676400" cy="584775"/>
          </a:xfrm>
          <a:prstGeom prst="rect">
            <a:avLst/>
          </a:prstGeom>
          <a:solidFill>
            <a:srgbClr val="92D050"/>
          </a:solidFill>
          <a:ln>
            <a:solidFill>
              <a:schemeClr val="tx1"/>
            </a:solidFill>
          </a:ln>
        </p:spPr>
        <p:txBody>
          <a:bodyPr wrap="square" rtlCol="0">
            <a:spAutoFit/>
          </a:bodyPr>
          <a:lstStyle/>
          <a:p>
            <a:pPr algn="ctr"/>
            <a:r>
              <a:rPr lang="en-US" sz="3200" dirty="0" smtClean="0"/>
              <a:t>Subject</a:t>
            </a:r>
            <a:endParaRPr lang="en-US" sz="3200" dirty="0"/>
          </a:p>
        </p:txBody>
      </p:sp>
      <p:sp>
        <p:nvSpPr>
          <p:cNvPr id="7" name="TextBox 6"/>
          <p:cNvSpPr txBox="1"/>
          <p:nvPr/>
        </p:nvSpPr>
        <p:spPr>
          <a:xfrm>
            <a:off x="4572000" y="4800600"/>
            <a:ext cx="1676400" cy="584775"/>
          </a:xfrm>
          <a:prstGeom prst="rect">
            <a:avLst/>
          </a:prstGeom>
          <a:solidFill>
            <a:srgbClr val="FF0000"/>
          </a:solidFill>
          <a:ln>
            <a:solidFill>
              <a:schemeClr val="tx1"/>
            </a:solidFill>
          </a:ln>
        </p:spPr>
        <p:txBody>
          <a:bodyPr wrap="square" rtlCol="0">
            <a:spAutoFit/>
          </a:bodyPr>
          <a:lstStyle/>
          <a:p>
            <a:pPr algn="ctr"/>
            <a:r>
              <a:rPr lang="en-US" sz="3200" dirty="0" smtClean="0"/>
              <a:t>Verb</a:t>
            </a:r>
            <a:endParaRPr lang="en-US" sz="3200" dirty="0"/>
          </a:p>
        </p:txBody>
      </p:sp>
      <p:cxnSp>
        <p:nvCxnSpPr>
          <p:cNvPr id="8" name="Straight Connector 7"/>
          <p:cNvCxnSpPr/>
          <p:nvPr/>
        </p:nvCxnSpPr>
        <p:spPr>
          <a:xfrm>
            <a:off x="685800" y="4648200"/>
            <a:ext cx="6858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4495800" y="4038600"/>
            <a:ext cx="0" cy="152400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95750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Compound Examples</a:t>
            </a:r>
            <a:endParaRPr lang="en-US" dirty="0"/>
          </a:p>
        </p:txBody>
      </p:sp>
      <p:sp>
        <p:nvSpPr>
          <p:cNvPr id="3" name="Content Placeholder 2"/>
          <p:cNvSpPr>
            <a:spLocks noGrp="1"/>
          </p:cNvSpPr>
          <p:nvPr>
            <p:ph sz="quarter" idx="1"/>
          </p:nvPr>
        </p:nvSpPr>
        <p:spPr/>
        <p:txBody>
          <a:bodyPr>
            <a:normAutofit/>
          </a:bodyPr>
          <a:lstStyle/>
          <a:p>
            <a:pPr marL="0" indent="0" algn="ctr">
              <a:buNone/>
            </a:pPr>
            <a:r>
              <a:rPr lang="en-US" sz="3200" u="sng" dirty="0" smtClean="0"/>
              <a:t>Tom</a:t>
            </a:r>
            <a:r>
              <a:rPr lang="en-US" sz="3200" dirty="0" smtClean="0"/>
              <a:t> and </a:t>
            </a:r>
            <a:r>
              <a:rPr lang="en-US" sz="3200" u="sng" dirty="0" smtClean="0"/>
              <a:t>Jerry</a:t>
            </a:r>
            <a:r>
              <a:rPr lang="en-US" sz="3200" dirty="0" smtClean="0"/>
              <a:t> chased the chicken.</a:t>
            </a:r>
          </a:p>
          <a:p>
            <a:pPr marL="0" indent="0" algn="ctr">
              <a:buNone/>
            </a:pPr>
            <a:endParaRPr lang="en-US" sz="3200" dirty="0"/>
          </a:p>
          <a:p>
            <a:pPr marL="0" indent="0" algn="ctr">
              <a:buNone/>
            </a:pPr>
            <a:endParaRPr lang="en-US" sz="3200" dirty="0" smtClean="0"/>
          </a:p>
          <a:p>
            <a:pPr marL="0" indent="0" algn="ctr">
              <a:buNone/>
            </a:pPr>
            <a:endParaRPr lang="en-US" sz="3200" dirty="0"/>
          </a:p>
          <a:p>
            <a:pPr marL="0" indent="0" algn="ctr">
              <a:buNone/>
            </a:pPr>
            <a:r>
              <a:rPr lang="en-US" sz="3200" dirty="0" smtClean="0"/>
              <a:t>Sally </a:t>
            </a:r>
            <a:r>
              <a:rPr lang="en-US" sz="3200" u="sng" dirty="0" smtClean="0"/>
              <a:t>went</a:t>
            </a:r>
            <a:r>
              <a:rPr lang="en-US" sz="3200" dirty="0" smtClean="0"/>
              <a:t> home and </a:t>
            </a:r>
            <a:r>
              <a:rPr lang="en-US" sz="3200" u="sng" dirty="0" smtClean="0"/>
              <a:t>watched</a:t>
            </a:r>
            <a:r>
              <a:rPr lang="en-US" sz="3200" dirty="0" smtClean="0"/>
              <a:t> TV.</a:t>
            </a:r>
            <a:endParaRPr lang="en-US" sz="3200" dirty="0"/>
          </a:p>
        </p:txBody>
      </p:sp>
      <p:sp>
        <p:nvSpPr>
          <p:cNvPr id="4" name="TextBox 3"/>
          <p:cNvSpPr txBox="1"/>
          <p:nvPr/>
        </p:nvSpPr>
        <p:spPr>
          <a:xfrm>
            <a:off x="2133600" y="4495800"/>
            <a:ext cx="1676400" cy="584775"/>
          </a:xfrm>
          <a:prstGeom prst="rect">
            <a:avLst/>
          </a:prstGeom>
          <a:solidFill>
            <a:srgbClr val="FF0000"/>
          </a:solidFill>
          <a:ln>
            <a:solidFill>
              <a:schemeClr val="tx1"/>
            </a:solidFill>
          </a:ln>
        </p:spPr>
        <p:txBody>
          <a:bodyPr wrap="square" rtlCol="0">
            <a:spAutoFit/>
          </a:bodyPr>
          <a:lstStyle/>
          <a:p>
            <a:pPr algn="ctr"/>
            <a:r>
              <a:rPr lang="en-US" sz="3200" dirty="0" smtClean="0"/>
              <a:t>Verb</a:t>
            </a:r>
            <a:endParaRPr lang="en-US" sz="3200" dirty="0"/>
          </a:p>
        </p:txBody>
      </p:sp>
      <p:sp>
        <p:nvSpPr>
          <p:cNvPr id="5" name="TextBox 4"/>
          <p:cNvSpPr txBox="1"/>
          <p:nvPr/>
        </p:nvSpPr>
        <p:spPr>
          <a:xfrm>
            <a:off x="2057400" y="2209800"/>
            <a:ext cx="1676400" cy="584775"/>
          </a:xfrm>
          <a:prstGeom prst="rect">
            <a:avLst/>
          </a:prstGeom>
          <a:solidFill>
            <a:srgbClr val="92D050"/>
          </a:solidFill>
          <a:ln>
            <a:solidFill>
              <a:schemeClr val="tx1"/>
            </a:solidFill>
          </a:ln>
        </p:spPr>
        <p:txBody>
          <a:bodyPr wrap="square" rtlCol="0">
            <a:spAutoFit/>
          </a:bodyPr>
          <a:lstStyle/>
          <a:p>
            <a:pPr algn="ctr"/>
            <a:r>
              <a:rPr lang="en-US" sz="3200" dirty="0" smtClean="0"/>
              <a:t>Subject</a:t>
            </a:r>
            <a:endParaRPr lang="en-US" sz="3200" dirty="0"/>
          </a:p>
        </p:txBody>
      </p:sp>
      <p:sp>
        <p:nvSpPr>
          <p:cNvPr id="6" name="TextBox 5"/>
          <p:cNvSpPr txBox="1"/>
          <p:nvPr/>
        </p:nvSpPr>
        <p:spPr>
          <a:xfrm>
            <a:off x="152400" y="2209800"/>
            <a:ext cx="1676400" cy="584775"/>
          </a:xfrm>
          <a:prstGeom prst="rect">
            <a:avLst/>
          </a:prstGeom>
          <a:solidFill>
            <a:srgbClr val="92D050"/>
          </a:solidFill>
          <a:ln>
            <a:solidFill>
              <a:schemeClr val="tx1"/>
            </a:solidFill>
          </a:ln>
        </p:spPr>
        <p:txBody>
          <a:bodyPr wrap="square" rtlCol="0">
            <a:spAutoFit/>
          </a:bodyPr>
          <a:lstStyle/>
          <a:p>
            <a:pPr algn="ctr"/>
            <a:r>
              <a:rPr lang="en-US" sz="3200" dirty="0" smtClean="0"/>
              <a:t>Subject</a:t>
            </a:r>
            <a:endParaRPr lang="en-US" sz="3200" dirty="0"/>
          </a:p>
        </p:txBody>
      </p:sp>
      <p:sp>
        <p:nvSpPr>
          <p:cNvPr id="7" name="TextBox 6"/>
          <p:cNvSpPr txBox="1"/>
          <p:nvPr/>
        </p:nvSpPr>
        <p:spPr>
          <a:xfrm>
            <a:off x="304800" y="4495800"/>
            <a:ext cx="1676400" cy="584775"/>
          </a:xfrm>
          <a:prstGeom prst="rect">
            <a:avLst/>
          </a:prstGeom>
          <a:solidFill>
            <a:srgbClr val="92D050"/>
          </a:solidFill>
          <a:ln>
            <a:solidFill>
              <a:schemeClr val="tx1"/>
            </a:solidFill>
          </a:ln>
        </p:spPr>
        <p:txBody>
          <a:bodyPr wrap="square" rtlCol="0">
            <a:spAutoFit/>
          </a:bodyPr>
          <a:lstStyle/>
          <a:p>
            <a:pPr algn="ctr"/>
            <a:r>
              <a:rPr lang="en-US" sz="3200" dirty="0" smtClean="0"/>
              <a:t>Subject</a:t>
            </a:r>
            <a:endParaRPr lang="en-US" sz="3200" dirty="0"/>
          </a:p>
        </p:txBody>
      </p:sp>
      <p:sp>
        <p:nvSpPr>
          <p:cNvPr id="9" name="TextBox 8"/>
          <p:cNvSpPr txBox="1"/>
          <p:nvPr/>
        </p:nvSpPr>
        <p:spPr>
          <a:xfrm>
            <a:off x="3962400" y="2209800"/>
            <a:ext cx="1676400" cy="584775"/>
          </a:xfrm>
          <a:prstGeom prst="rect">
            <a:avLst/>
          </a:prstGeom>
          <a:solidFill>
            <a:srgbClr val="FF0000"/>
          </a:solidFill>
          <a:ln>
            <a:solidFill>
              <a:schemeClr val="tx1"/>
            </a:solidFill>
          </a:ln>
        </p:spPr>
        <p:txBody>
          <a:bodyPr wrap="square" rtlCol="0">
            <a:spAutoFit/>
          </a:bodyPr>
          <a:lstStyle/>
          <a:p>
            <a:pPr algn="ctr"/>
            <a:r>
              <a:rPr lang="en-US" sz="3200" dirty="0" smtClean="0"/>
              <a:t>Verb</a:t>
            </a:r>
            <a:endParaRPr lang="en-US" sz="3200" dirty="0"/>
          </a:p>
        </p:txBody>
      </p:sp>
      <p:sp>
        <p:nvSpPr>
          <p:cNvPr id="10" name="TextBox 9"/>
          <p:cNvSpPr txBox="1"/>
          <p:nvPr/>
        </p:nvSpPr>
        <p:spPr>
          <a:xfrm>
            <a:off x="5105400" y="4495800"/>
            <a:ext cx="1676400" cy="584775"/>
          </a:xfrm>
          <a:prstGeom prst="rect">
            <a:avLst/>
          </a:prstGeom>
          <a:solidFill>
            <a:srgbClr val="FF0000"/>
          </a:solidFill>
          <a:ln>
            <a:solidFill>
              <a:schemeClr val="tx1"/>
            </a:solidFill>
          </a:ln>
        </p:spPr>
        <p:txBody>
          <a:bodyPr wrap="square" rtlCol="0">
            <a:spAutoFit/>
          </a:bodyPr>
          <a:lstStyle/>
          <a:p>
            <a:pPr algn="ctr"/>
            <a:r>
              <a:rPr lang="en-US" sz="3200" dirty="0" smtClean="0"/>
              <a:t>Verb</a:t>
            </a:r>
            <a:endParaRPr lang="en-US" sz="3200" dirty="0"/>
          </a:p>
        </p:txBody>
      </p:sp>
      <p:cxnSp>
        <p:nvCxnSpPr>
          <p:cNvPr id="11" name="Straight Connector 10"/>
          <p:cNvCxnSpPr/>
          <p:nvPr/>
        </p:nvCxnSpPr>
        <p:spPr>
          <a:xfrm>
            <a:off x="381000" y="2133600"/>
            <a:ext cx="77724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381000" y="4419600"/>
            <a:ext cx="77724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3810000" y="1524000"/>
            <a:ext cx="0" cy="16002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2057400" y="3733800"/>
            <a:ext cx="0" cy="160020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824823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example…</a:t>
            </a:r>
            <a:endParaRPr lang="en-US" dirty="0"/>
          </a:p>
        </p:txBody>
      </p:sp>
      <p:sp>
        <p:nvSpPr>
          <p:cNvPr id="3" name="Content Placeholder 2"/>
          <p:cNvSpPr>
            <a:spLocks noGrp="1"/>
          </p:cNvSpPr>
          <p:nvPr>
            <p:ph sz="quarter" idx="1"/>
          </p:nvPr>
        </p:nvSpPr>
        <p:spPr/>
        <p:txBody>
          <a:bodyPr/>
          <a:lstStyle/>
          <a:p>
            <a:pPr marL="0" indent="0">
              <a:buNone/>
            </a:pPr>
            <a:endParaRPr lang="en-US" dirty="0" smtClean="0"/>
          </a:p>
          <a:p>
            <a:pPr marL="0" indent="0">
              <a:buNone/>
            </a:pPr>
            <a:r>
              <a:rPr lang="en-US" dirty="0" smtClean="0"/>
              <a:t>We </a:t>
            </a:r>
            <a:r>
              <a:rPr lang="en-US" dirty="0"/>
              <a:t>the people of the United States, in order to form a more perfect union, establish justice, insure domestic tranquility, provide for the common defense, promote the general welfare, and secure the blessings of liberty to ourselves and our posterity, do ordain and establish this Constitution for the United States of America.</a:t>
            </a:r>
          </a:p>
          <a:p>
            <a:pPr marL="0" indent="0">
              <a:buNone/>
            </a:pPr>
            <a:endParaRPr lang="en-US" dirty="0"/>
          </a:p>
        </p:txBody>
      </p:sp>
    </p:spTree>
    <p:extLst>
      <p:ext uri="{BB962C8B-B14F-4D97-AF65-F5344CB8AC3E}">
        <p14:creationId xmlns:p14="http://schemas.microsoft.com/office/powerpoint/2010/main" val="21331723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0" indent="0">
              <a:buNone/>
            </a:pPr>
            <a:endParaRPr lang="en-US" dirty="0" smtClean="0"/>
          </a:p>
          <a:p>
            <a:pPr marL="0" indent="0">
              <a:buNone/>
            </a:pPr>
            <a:r>
              <a:rPr lang="en-US" dirty="0" smtClean="0"/>
              <a:t>We </a:t>
            </a:r>
            <a:r>
              <a:rPr lang="en-US" dirty="0"/>
              <a:t>the people of the United States, in order to form a more perfect union, establish justice, insure domestic tranquility, provide for the common defense, promote the general welfare, and secure the blessings of liberty to ourselves and our posterity, do ordain and establish this Constitution for the United States of America</a:t>
            </a:r>
            <a:r>
              <a:rPr lang="en-US" dirty="0" smtClean="0"/>
              <a:t>.</a:t>
            </a:r>
          </a:p>
          <a:p>
            <a:pPr marL="0" indent="0">
              <a:buNone/>
            </a:pPr>
            <a:endParaRPr lang="en-US" dirty="0"/>
          </a:p>
          <a:p>
            <a:pPr marL="0" indent="0">
              <a:buNone/>
            </a:pPr>
            <a:r>
              <a:rPr lang="en-US" dirty="0" smtClean="0"/>
              <a:t>	     We…		do ordain / establish</a:t>
            </a:r>
            <a:endParaRPr lang="en-US" dirty="0"/>
          </a:p>
          <a:p>
            <a:pPr marL="0" indent="0">
              <a:buNone/>
            </a:pPr>
            <a:endParaRPr lang="en-US" dirty="0"/>
          </a:p>
        </p:txBody>
      </p:sp>
      <p:sp>
        <p:nvSpPr>
          <p:cNvPr id="4" name="TextBox 3"/>
          <p:cNvSpPr txBox="1"/>
          <p:nvPr/>
        </p:nvSpPr>
        <p:spPr>
          <a:xfrm>
            <a:off x="1524000" y="5651212"/>
            <a:ext cx="1676400" cy="584775"/>
          </a:xfrm>
          <a:prstGeom prst="rect">
            <a:avLst/>
          </a:prstGeom>
          <a:solidFill>
            <a:srgbClr val="92D050"/>
          </a:solidFill>
          <a:ln>
            <a:solidFill>
              <a:schemeClr val="tx1"/>
            </a:solidFill>
          </a:ln>
        </p:spPr>
        <p:txBody>
          <a:bodyPr wrap="square" rtlCol="0">
            <a:spAutoFit/>
          </a:bodyPr>
          <a:lstStyle/>
          <a:p>
            <a:pPr algn="ctr"/>
            <a:r>
              <a:rPr lang="en-US" sz="3200" dirty="0" smtClean="0"/>
              <a:t>Subject</a:t>
            </a:r>
            <a:endParaRPr lang="en-US" sz="3200" dirty="0"/>
          </a:p>
        </p:txBody>
      </p:sp>
      <p:sp>
        <p:nvSpPr>
          <p:cNvPr id="5" name="TextBox 4"/>
          <p:cNvSpPr txBox="1"/>
          <p:nvPr/>
        </p:nvSpPr>
        <p:spPr>
          <a:xfrm>
            <a:off x="4876800" y="5651211"/>
            <a:ext cx="1676400" cy="584775"/>
          </a:xfrm>
          <a:prstGeom prst="rect">
            <a:avLst/>
          </a:prstGeom>
          <a:solidFill>
            <a:srgbClr val="FF0000"/>
          </a:solidFill>
          <a:ln>
            <a:solidFill>
              <a:schemeClr val="tx1"/>
            </a:solidFill>
          </a:ln>
        </p:spPr>
        <p:txBody>
          <a:bodyPr wrap="square" rtlCol="0">
            <a:spAutoFit/>
          </a:bodyPr>
          <a:lstStyle/>
          <a:p>
            <a:pPr algn="ctr"/>
            <a:r>
              <a:rPr lang="en-US" sz="3200" dirty="0" smtClean="0"/>
              <a:t>Verbs</a:t>
            </a:r>
            <a:endParaRPr lang="en-US" sz="3200" dirty="0"/>
          </a:p>
        </p:txBody>
      </p:sp>
    </p:spTree>
    <p:extLst>
      <p:ext uri="{BB962C8B-B14F-4D97-AF65-F5344CB8AC3E}">
        <p14:creationId xmlns:p14="http://schemas.microsoft.com/office/powerpoint/2010/main" val="18250071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Symbol for complete sentence</a:t>
            </a:r>
            <a:endParaRPr lang="en-US" dirty="0"/>
          </a:p>
        </p:txBody>
      </p:sp>
      <p:sp>
        <p:nvSpPr>
          <p:cNvPr id="3" name="Content Placeholder 2"/>
          <p:cNvSpPr>
            <a:spLocks noGrp="1"/>
          </p:cNvSpPr>
          <p:nvPr>
            <p:ph sz="quarter" idx="1"/>
          </p:nvPr>
        </p:nvSpPr>
        <p:spPr/>
        <p:txBody>
          <a:bodyPr/>
          <a:lstStyle/>
          <a:p>
            <a:r>
              <a:rPr lang="en-US" dirty="0" smtClean="0"/>
              <a:t>From here on, we’ll label a complete sentence as follows:</a:t>
            </a:r>
          </a:p>
          <a:p>
            <a:endParaRPr lang="en-US" dirty="0"/>
          </a:p>
          <a:p>
            <a:endParaRPr lang="en-US" dirty="0" smtClean="0"/>
          </a:p>
          <a:p>
            <a:endParaRPr lang="en-US" dirty="0"/>
          </a:p>
          <a:p>
            <a:endParaRPr lang="en-US" dirty="0" smtClean="0"/>
          </a:p>
          <a:p>
            <a:endParaRPr lang="en-US" dirty="0"/>
          </a:p>
          <a:p>
            <a:endParaRPr lang="en-US" dirty="0" smtClean="0"/>
          </a:p>
          <a:p>
            <a:r>
              <a:rPr lang="en-US" dirty="0" smtClean="0"/>
              <a:t>Implies all 4 parts:</a:t>
            </a:r>
          </a:p>
          <a:p>
            <a:pPr lvl="1"/>
            <a:r>
              <a:rPr lang="en-US" dirty="0" smtClean="0"/>
              <a:t>Subject, verb, thought, and caps and </a:t>
            </a:r>
            <a:r>
              <a:rPr lang="en-US" dirty="0" err="1" smtClean="0"/>
              <a:t>punc</a:t>
            </a:r>
            <a:r>
              <a:rPr lang="en-US" dirty="0" smtClean="0"/>
              <a:t>.</a:t>
            </a:r>
          </a:p>
          <a:p>
            <a:endParaRPr lang="en-US" dirty="0"/>
          </a:p>
          <a:p>
            <a:pPr marL="0" indent="0">
              <a:buNone/>
            </a:pPr>
            <a:endParaRPr lang="en-US" dirty="0"/>
          </a:p>
        </p:txBody>
      </p:sp>
      <p:sp>
        <p:nvSpPr>
          <p:cNvPr id="5" name="TextBox 4"/>
          <p:cNvSpPr txBox="1"/>
          <p:nvPr/>
        </p:nvSpPr>
        <p:spPr>
          <a:xfrm>
            <a:off x="2895600" y="3113374"/>
            <a:ext cx="3200400" cy="707886"/>
          </a:xfrm>
          <a:prstGeom prst="rect">
            <a:avLst/>
          </a:prstGeom>
          <a:noFill/>
          <a:ln>
            <a:solidFill>
              <a:schemeClr val="tx1"/>
            </a:solidFill>
          </a:ln>
        </p:spPr>
        <p:txBody>
          <a:bodyPr wrap="square" rtlCol="0">
            <a:spAutoFit/>
          </a:bodyPr>
          <a:lstStyle/>
          <a:p>
            <a:r>
              <a:rPr lang="en-US" sz="4000" dirty="0" smtClean="0"/>
              <a:t>SENTENCE</a:t>
            </a:r>
            <a:endParaRPr lang="en-US" sz="4000" dirty="0"/>
          </a:p>
        </p:txBody>
      </p:sp>
    </p:spTree>
    <p:extLst>
      <p:ext uri="{BB962C8B-B14F-4D97-AF65-F5344CB8AC3E}">
        <p14:creationId xmlns:p14="http://schemas.microsoft.com/office/powerpoint/2010/main" val="303184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Parts of a complete sentence</a:t>
            </a:r>
            <a:endParaRPr lang="en-US" dirty="0"/>
          </a:p>
        </p:txBody>
      </p:sp>
      <p:sp>
        <p:nvSpPr>
          <p:cNvPr id="3" name="Content Placeholder 2"/>
          <p:cNvSpPr>
            <a:spLocks noGrp="1"/>
          </p:cNvSpPr>
          <p:nvPr>
            <p:ph sz="quarter" idx="1"/>
          </p:nvPr>
        </p:nvSpPr>
        <p:spPr/>
        <p:txBody>
          <a:bodyPr>
            <a:normAutofit fontScale="85000" lnSpcReduction="20000"/>
          </a:bodyPr>
          <a:lstStyle/>
          <a:p>
            <a:pPr marL="457200" indent="-457200">
              <a:buAutoNum type="arabicParenR"/>
            </a:pPr>
            <a:r>
              <a:rPr lang="en-US" sz="3600" b="1" dirty="0" smtClean="0"/>
              <a:t>Subject</a:t>
            </a:r>
            <a:r>
              <a:rPr lang="en-US" sz="3600" dirty="0" smtClean="0"/>
              <a:t> = what the sentence is about.</a:t>
            </a:r>
          </a:p>
          <a:p>
            <a:pPr marL="457200" indent="-457200">
              <a:buAutoNum type="arabicParenR"/>
            </a:pPr>
            <a:endParaRPr lang="en-US" sz="3600" dirty="0"/>
          </a:p>
          <a:p>
            <a:pPr marL="457200" indent="-457200">
              <a:buAutoNum type="arabicParenR"/>
            </a:pPr>
            <a:r>
              <a:rPr lang="en-US" sz="3600" b="1" dirty="0" smtClean="0"/>
              <a:t>Predicate</a:t>
            </a:r>
            <a:r>
              <a:rPr lang="en-US" sz="3600" dirty="0" smtClean="0"/>
              <a:t> = what the subject does or is.  Contains the </a:t>
            </a:r>
            <a:r>
              <a:rPr lang="en-US" sz="3600" b="1" dirty="0" smtClean="0"/>
              <a:t>verb.</a:t>
            </a:r>
          </a:p>
          <a:p>
            <a:pPr marL="457200" indent="-457200">
              <a:buAutoNum type="arabicParenR"/>
            </a:pPr>
            <a:endParaRPr lang="en-US" sz="3600" dirty="0"/>
          </a:p>
          <a:p>
            <a:pPr marL="457200" indent="-457200">
              <a:buAutoNum type="arabicParenR"/>
            </a:pPr>
            <a:r>
              <a:rPr lang="en-US" sz="3600" b="1" dirty="0" smtClean="0"/>
              <a:t>Complete thought </a:t>
            </a:r>
            <a:r>
              <a:rPr lang="en-US" sz="3600" dirty="0" smtClean="0"/>
              <a:t>= complete thought!</a:t>
            </a:r>
          </a:p>
          <a:p>
            <a:pPr marL="457200" indent="-457200">
              <a:buAutoNum type="arabicParenR"/>
            </a:pPr>
            <a:endParaRPr lang="en-US" sz="3600" dirty="0"/>
          </a:p>
          <a:p>
            <a:pPr marL="457200" indent="-457200">
              <a:buAutoNum type="arabicParenR"/>
            </a:pPr>
            <a:r>
              <a:rPr lang="en-US" sz="3600" b="1" dirty="0" smtClean="0"/>
              <a:t>Punctuation</a:t>
            </a:r>
            <a:r>
              <a:rPr lang="en-US" sz="3600" dirty="0" smtClean="0"/>
              <a:t> = capital letter at start; punctuation at end.</a:t>
            </a:r>
            <a:endParaRPr lang="en-US" sz="3600" dirty="0"/>
          </a:p>
        </p:txBody>
      </p:sp>
    </p:spTree>
    <p:extLst>
      <p:ext uri="{BB962C8B-B14F-4D97-AF65-F5344CB8AC3E}">
        <p14:creationId xmlns:p14="http://schemas.microsoft.com/office/powerpoint/2010/main" val="33934940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By definition…</a:t>
            </a:r>
            <a:endParaRPr lang="en-US" dirty="0"/>
          </a:p>
        </p:txBody>
      </p:sp>
      <p:sp>
        <p:nvSpPr>
          <p:cNvPr id="3" name="Content Placeholder 2"/>
          <p:cNvSpPr>
            <a:spLocks noGrp="1"/>
          </p:cNvSpPr>
          <p:nvPr>
            <p:ph sz="quarter" idx="1"/>
          </p:nvPr>
        </p:nvSpPr>
        <p:spPr/>
        <p:txBody>
          <a:bodyPr>
            <a:normAutofit/>
          </a:bodyPr>
          <a:lstStyle/>
          <a:p>
            <a:r>
              <a:rPr lang="en-US" sz="4000" dirty="0" smtClean="0"/>
              <a:t>If the writing does not have any ONE of these components, it is NOT a grammatical sentence!</a:t>
            </a:r>
          </a:p>
          <a:p>
            <a:endParaRPr lang="en-US" sz="4000" dirty="0"/>
          </a:p>
          <a:p>
            <a:r>
              <a:rPr lang="en-US" sz="4000" dirty="0" smtClean="0"/>
              <a:t>Just because it </a:t>
            </a:r>
            <a:r>
              <a:rPr lang="en-US" sz="4000" b="1" dirty="0" smtClean="0"/>
              <a:t>looks</a:t>
            </a:r>
            <a:r>
              <a:rPr lang="en-US" sz="4000" dirty="0" smtClean="0"/>
              <a:t> like a sentence does not make it so!</a:t>
            </a:r>
            <a:endParaRPr lang="en-US" sz="4000" dirty="0"/>
          </a:p>
        </p:txBody>
      </p:sp>
    </p:spTree>
    <p:extLst>
      <p:ext uri="{BB962C8B-B14F-4D97-AF65-F5344CB8AC3E}">
        <p14:creationId xmlns:p14="http://schemas.microsoft.com/office/powerpoint/2010/main" val="3493398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Complete Thought</a:t>
            </a:r>
            <a:endParaRPr lang="en-US" dirty="0"/>
          </a:p>
        </p:txBody>
      </p:sp>
      <p:sp>
        <p:nvSpPr>
          <p:cNvPr id="3" name="Content Placeholder 2"/>
          <p:cNvSpPr>
            <a:spLocks noGrp="1"/>
          </p:cNvSpPr>
          <p:nvPr>
            <p:ph sz="quarter" idx="1"/>
          </p:nvPr>
        </p:nvSpPr>
        <p:spPr/>
        <p:txBody>
          <a:bodyPr>
            <a:normAutofit/>
          </a:bodyPr>
          <a:lstStyle/>
          <a:p>
            <a:r>
              <a:rPr lang="en-US" sz="4000" dirty="0" smtClean="0"/>
              <a:t> “Sense of closure” at end of sentence?</a:t>
            </a:r>
          </a:p>
          <a:p>
            <a:endParaRPr lang="en-US" sz="4000" dirty="0"/>
          </a:p>
          <a:p>
            <a:r>
              <a:rPr lang="en-US" sz="4000" dirty="0" smtClean="0"/>
              <a:t>“Sense of hanging on” at end of sentence?</a:t>
            </a:r>
          </a:p>
          <a:p>
            <a:endParaRPr lang="en-US" sz="4000" dirty="0"/>
          </a:p>
          <a:p>
            <a:r>
              <a:rPr lang="en-US" sz="2000" dirty="0" smtClean="0"/>
              <a:t>Oftentimes difficult to “feel” in a sentence until better practiced.</a:t>
            </a:r>
            <a:endParaRPr lang="en-US" sz="2000" dirty="0"/>
          </a:p>
        </p:txBody>
      </p:sp>
    </p:spTree>
    <p:extLst>
      <p:ext uri="{BB962C8B-B14F-4D97-AF65-F5344CB8AC3E}">
        <p14:creationId xmlns:p14="http://schemas.microsoft.com/office/powerpoint/2010/main" val="799453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Length does not matter</a:t>
            </a:r>
            <a:endParaRPr lang="en-US" dirty="0"/>
          </a:p>
        </p:txBody>
      </p:sp>
      <p:sp>
        <p:nvSpPr>
          <p:cNvPr id="3" name="Content Placeholder 2"/>
          <p:cNvSpPr>
            <a:spLocks noGrp="1"/>
          </p:cNvSpPr>
          <p:nvPr>
            <p:ph sz="quarter" idx="1"/>
          </p:nvPr>
        </p:nvSpPr>
        <p:spPr/>
        <p:txBody>
          <a:bodyPr>
            <a:normAutofit/>
          </a:bodyPr>
          <a:lstStyle/>
          <a:p>
            <a:r>
              <a:rPr lang="en-US" sz="4000" dirty="0" smtClean="0"/>
              <a:t>Must look at grammatical structures.</a:t>
            </a:r>
          </a:p>
          <a:p>
            <a:endParaRPr lang="en-US" sz="4000" dirty="0"/>
          </a:p>
          <a:p>
            <a:r>
              <a:rPr lang="en-US" sz="4000" dirty="0" smtClean="0"/>
              <a:t>Length does not matter in sentence structure.</a:t>
            </a:r>
          </a:p>
          <a:p>
            <a:endParaRPr lang="en-US" sz="4000" dirty="0"/>
          </a:p>
          <a:p>
            <a:r>
              <a:rPr lang="en-US" sz="4000" dirty="0" smtClean="0"/>
              <a:t>4 parts do!</a:t>
            </a:r>
            <a:endParaRPr lang="en-US" sz="4000" dirty="0"/>
          </a:p>
        </p:txBody>
      </p:sp>
    </p:spTree>
    <p:extLst>
      <p:ext uri="{BB962C8B-B14F-4D97-AF65-F5344CB8AC3E}">
        <p14:creationId xmlns:p14="http://schemas.microsoft.com/office/powerpoint/2010/main" val="11866085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sz="quarter" idx="1"/>
          </p:nvPr>
        </p:nvSpPr>
        <p:spPr/>
        <p:txBody>
          <a:bodyPr/>
          <a:lstStyle/>
          <a:p>
            <a:pPr marL="0" indent="0" algn="ctr">
              <a:buNone/>
            </a:pPr>
            <a:endParaRPr lang="en-US" dirty="0" smtClean="0"/>
          </a:p>
          <a:p>
            <a:pPr marL="0" indent="0" algn="ctr">
              <a:buNone/>
            </a:pPr>
            <a:endParaRPr lang="en-US" dirty="0"/>
          </a:p>
          <a:p>
            <a:pPr marL="0" indent="0" algn="ctr">
              <a:buNone/>
            </a:pPr>
            <a:r>
              <a:rPr lang="en-US" sz="7200" dirty="0" smtClean="0"/>
              <a:t>They race.</a:t>
            </a:r>
            <a:endParaRPr lang="en-US" sz="7200" dirty="0"/>
          </a:p>
        </p:txBody>
      </p:sp>
      <p:sp>
        <p:nvSpPr>
          <p:cNvPr id="4" name="TextBox 3"/>
          <p:cNvSpPr txBox="1"/>
          <p:nvPr/>
        </p:nvSpPr>
        <p:spPr>
          <a:xfrm>
            <a:off x="2266666" y="3940268"/>
            <a:ext cx="1676400" cy="584775"/>
          </a:xfrm>
          <a:prstGeom prst="rect">
            <a:avLst/>
          </a:prstGeom>
          <a:solidFill>
            <a:srgbClr val="92D050"/>
          </a:solidFill>
          <a:ln>
            <a:solidFill>
              <a:schemeClr val="tx1"/>
            </a:solidFill>
          </a:ln>
        </p:spPr>
        <p:txBody>
          <a:bodyPr wrap="square" rtlCol="0">
            <a:spAutoFit/>
          </a:bodyPr>
          <a:lstStyle/>
          <a:p>
            <a:pPr algn="ctr"/>
            <a:r>
              <a:rPr lang="en-US" sz="3200" dirty="0" smtClean="0"/>
              <a:t>Subject</a:t>
            </a:r>
            <a:endParaRPr lang="en-US" sz="3200" dirty="0"/>
          </a:p>
        </p:txBody>
      </p:sp>
      <p:sp>
        <p:nvSpPr>
          <p:cNvPr id="5" name="TextBox 4"/>
          <p:cNvSpPr txBox="1"/>
          <p:nvPr/>
        </p:nvSpPr>
        <p:spPr>
          <a:xfrm>
            <a:off x="4572000" y="3956192"/>
            <a:ext cx="1676400" cy="584775"/>
          </a:xfrm>
          <a:prstGeom prst="rect">
            <a:avLst/>
          </a:prstGeom>
          <a:solidFill>
            <a:srgbClr val="FF0000"/>
          </a:solidFill>
          <a:ln>
            <a:solidFill>
              <a:schemeClr val="tx1"/>
            </a:solidFill>
          </a:ln>
        </p:spPr>
        <p:txBody>
          <a:bodyPr wrap="square" rtlCol="0">
            <a:spAutoFit/>
          </a:bodyPr>
          <a:lstStyle/>
          <a:p>
            <a:pPr algn="ctr"/>
            <a:r>
              <a:rPr lang="en-US" sz="3200" dirty="0" smtClean="0"/>
              <a:t>Verb</a:t>
            </a:r>
            <a:endParaRPr lang="en-US" sz="3200" dirty="0"/>
          </a:p>
        </p:txBody>
      </p:sp>
      <p:cxnSp>
        <p:nvCxnSpPr>
          <p:cNvPr id="7" name="Straight Connector 6"/>
          <p:cNvCxnSpPr/>
          <p:nvPr/>
        </p:nvCxnSpPr>
        <p:spPr>
          <a:xfrm>
            <a:off x="1133901" y="3657600"/>
            <a:ext cx="6400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191000" y="2444608"/>
            <a:ext cx="0" cy="1511584"/>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38200" y="5181600"/>
            <a:ext cx="5791200" cy="1200329"/>
          </a:xfrm>
          <a:prstGeom prst="rect">
            <a:avLst/>
          </a:prstGeom>
          <a:noFill/>
        </p:spPr>
        <p:txBody>
          <a:bodyPr wrap="square" rtlCol="0">
            <a:spAutoFit/>
          </a:bodyPr>
          <a:lstStyle/>
          <a:p>
            <a:r>
              <a:rPr lang="en-US" b="1" dirty="0" smtClean="0"/>
              <a:t>Complete thought</a:t>
            </a:r>
            <a:r>
              <a:rPr lang="en-US" dirty="0" smtClean="0"/>
              <a:t>: YES!  Not a lot of description, but yes.</a:t>
            </a:r>
          </a:p>
          <a:p>
            <a:endParaRPr lang="en-US" dirty="0"/>
          </a:p>
          <a:p>
            <a:r>
              <a:rPr lang="en-US" b="1" dirty="0" smtClean="0"/>
              <a:t>Caps and </a:t>
            </a:r>
            <a:r>
              <a:rPr lang="en-US" b="1" dirty="0" err="1" smtClean="0"/>
              <a:t>Punc</a:t>
            </a:r>
            <a:r>
              <a:rPr lang="en-US" dirty="0" smtClean="0"/>
              <a:t>:  YES!</a:t>
            </a:r>
            <a:endParaRPr lang="en-US" dirty="0"/>
          </a:p>
        </p:txBody>
      </p:sp>
    </p:spTree>
    <p:extLst>
      <p:ext uri="{BB962C8B-B14F-4D97-AF65-F5344CB8AC3E}">
        <p14:creationId xmlns:p14="http://schemas.microsoft.com/office/powerpoint/2010/main" val="22165769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sz="quarter" idx="1"/>
          </p:nvPr>
        </p:nvSpPr>
        <p:spPr/>
        <p:txBody>
          <a:bodyPr/>
          <a:lstStyle/>
          <a:p>
            <a:pPr marL="0" indent="0" algn="ctr">
              <a:buNone/>
            </a:pPr>
            <a:endParaRPr lang="en-US" dirty="0" smtClean="0"/>
          </a:p>
          <a:p>
            <a:pPr marL="0" indent="0" algn="ctr">
              <a:buNone/>
            </a:pPr>
            <a:endParaRPr lang="en-US" dirty="0"/>
          </a:p>
          <a:p>
            <a:pPr marL="0" indent="0">
              <a:buNone/>
            </a:pPr>
            <a:r>
              <a:rPr lang="en-US" sz="7200" dirty="0" smtClean="0"/>
              <a:t>	Maria flinches.</a:t>
            </a:r>
            <a:endParaRPr lang="en-US" sz="7200" dirty="0"/>
          </a:p>
        </p:txBody>
      </p:sp>
      <p:sp>
        <p:nvSpPr>
          <p:cNvPr id="4" name="TextBox 3"/>
          <p:cNvSpPr txBox="1"/>
          <p:nvPr/>
        </p:nvSpPr>
        <p:spPr>
          <a:xfrm>
            <a:off x="1828800" y="3909655"/>
            <a:ext cx="1676400" cy="584775"/>
          </a:xfrm>
          <a:prstGeom prst="rect">
            <a:avLst/>
          </a:prstGeom>
          <a:solidFill>
            <a:srgbClr val="92D050"/>
          </a:solidFill>
          <a:ln>
            <a:solidFill>
              <a:schemeClr val="tx1"/>
            </a:solidFill>
          </a:ln>
        </p:spPr>
        <p:txBody>
          <a:bodyPr wrap="square" rtlCol="0">
            <a:spAutoFit/>
          </a:bodyPr>
          <a:lstStyle/>
          <a:p>
            <a:pPr algn="ctr"/>
            <a:r>
              <a:rPr lang="en-US" sz="3200" dirty="0" smtClean="0"/>
              <a:t>Subject</a:t>
            </a:r>
            <a:endParaRPr lang="en-US" sz="3200" dirty="0"/>
          </a:p>
        </p:txBody>
      </p:sp>
      <p:sp>
        <p:nvSpPr>
          <p:cNvPr id="5" name="TextBox 4"/>
          <p:cNvSpPr txBox="1"/>
          <p:nvPr/>
        </p:nvSpPr>
        <p:spPr>
          <a:xfrm>
            <a:off x="5562600" y="3911314"/>
            <a:ext cx="1676400" cy="584775"/>
          </a:xfrm>
          <a:prstGeom prst="rect">
            <a:avLst/>
          </a:prstGeom>
          <a:solidFill>
            <a:srgbClr val="FF0000"/>
          </a:solidFill>
          <a:ln>
            <a:solidFill>
              <a:schemeClr val="tx1"/>
            </a:solidFill>
          </a:ln>
        </p:spPr>
        <p:txBody>
          <a:bodyPr wrap="square" rtlCol="0">
            <a:spAutoFit/>
          </a:bodyPr>
          <a:lstStyle/>
          <a:p>
            <a:pPr algn="ctr"/>
            <a:r>
              <a:rPr lang="en-US" sz="3200" dirty="0" smtClean="0"/>
              <a:t>Verb</a:t>
            </a:r>
            <a:endParaRPr lang="en-US" sz="3200" dirty="0"/>
          </a:p>
        </p:txBody>
      </p:sp>
      <p:cxnSp>
        <p:nvCxnSpPr>
          <p:cNvPr id="7" name="Straight Connector 6"/>
          <p:cNvCxnSpPr/>
          <p:nvPr/>
        </p:nvCxnSpPr>
        <p:spPr>
          <a:xfrm>
            <a:off x="1133901" y="3657600"/>
            <a:ext cx="679089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191000" y="2444608"/>
            <a:ext cx="0" cy="1511584"/>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38200" y="5181600"/>
            <a:ext cx="5791200" cy="1200329"/>
          </a:xfrm>
          <a:prstGeom prst="rect">
            <a:avLst/>
          </a:prstGeom>
          <a:noFill/>
        </p:spPr>
        <p:txBody>
          <a:bodyPr wrap="square" rtlCol="0">
            <a:spAutoFit/>
          </a:bodyPr>
          <a:lstStyle/>
          <a:p>
            <a:r>
              <a:rPr lang="en-US" b="1" dirty="0" smtClean="0"/>
              <a:t>Complete thought</a:t>
            </a:r>
            <a:r>
              <a:rPr lang="en-US" dirty="0" smtClean="0"/>
              <a:t>: YES!  Not a lot of description, but yes.</a:t>
            </a:r>
          </a:p>
          <a:p>
            <a:endParaRPr lang="en-US" dirty="0"/>
          </a:p>
          <a:p>
            <a:r>
              <a:rPr lang="en-US" b="1" dirty="0" smtClean="0"/>
              <a:t>Caps and </a:t>
            </a:r>
            <a:r>
              <a:rPr lang="en-US" b="1" dirty="0" err="1" smtClean="0"/>
              <a:t>Punc</a:t>
            </a:r>
            <a:r>
              <a:rPr lang="en-US" dirty="0" smtClean="0"/>
              <a:t>:  YES!</a:t>
            </a:r>
            <a:endParaRPr lang="en-US" dirty="0"/>
          </a:p>
        </p:txBody>
      </p:sp>
    </p:spTree>
    <p:extLst>
      <p:ext uri="{BB962C8B-B14F-4D97-AF65-F5344CB8AC3E}">
        <p14:creationId xmlns:p14="http://schemas.microsoft.com/office/powerpoint/2010/main" val="38678021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sz="quarter" idx="1"/>
          </p:nvPr>
        </p:nvSpPr>
        <p:spPr/>
        <p:txBody>
          <a:bodyPr/>
          <a:lstStyle/>
          <a:p>
            <a:pPr marL="0" indent="0" algn="ctr">
              <a:buNone/>
            </a:pPr>
            <a:endParaRPr lang="en-US" dirty="0" smtClean="0"/>
          </a:p>
          <a:p>
            <a:pPr marL="0" indent="0" algn="ctr">
              <a:buNone/>
            </a:pPr>
            <a:r>
              <a:rPr lang="en-US" sz="7200" dirty="0" smtClean="0"/>
              <a:t> 	</a:t>
            </a:r>
            <a:endParaRPr lang="en-US" dirty="0"/>
          </a:p>
        </p:txBody>
      </p:sp>
      <p:sp>
        <p:nvSpPr>
          <p:cNvPr id="4" name="TextBox 3"/>
          <p:cNvSpPr txBox="1"/>
          <p:nvPr/>
        </p:nvSpPr>
        <p:spPr>
          <a:xfrm>
            <a:off x="2266666" y="3940268"/>
            <a:ext cx="1676400" cy="584775"/>
          </a:xfrm>
          <a:prstGeom prst="rect">
            <a:avLst/>
          </a:prstGeom>
          <a:solidFill>
            <a:srgbClr val="92D050"/>
          </a:solidFill>
          <a:ln>
            <a:solidFill>
              <a:schemeClr val="tx1"/>
            </a:solidFill>
          </a:ln>
        </p:spPr>
        <p:txBody>
          <a:bodyPr wrap="square" rtlCol="0">
            <a:spAutoFit/>
          </a:bodyPr>
          <a:lstStyle/>
          <a:p>
            <a:pPr algn="ctr"/>
            <a:r>
              <a:rPr lang="en-US" sz="3200" dirty="0" smtClean="0"/>
              <a:t>Subject</a:t>
            </a:r>
            <a:endParaRPr lang="en-US" sz="3200" dirty="0"/>
          </a:p>
        </p:txBody>
      </p:sp>
      <p:sp>
        <p:nvSpPr>
          <p:cNvPr id="5" name="TextBox 4"/>
          <p:cNvSpPr txBox="1"/>
          <p:nvPr/>
        </p:nvSpPr>
        <p:spPr>
          <a:xfrm>
            <a:off x="4572000" y="3956192"/>
            <a:ext cx="1676400" cy="584775"/>
          </a:xfrm>
          <a:prstGeom prst="rect">
            <a:avLst/>
          </a:prstGeom>
          <a:solidFill>
            <a:srgbClr val="FF0000"/>
          </a:solidFill>
          <a:ln>
            <a:solidFill>
              <a:schemeClr val="tx1"/>
            </a:solidFill>
          </a:ln>
        </p:spPr>
        <p:txBody>
          <a:bodyPr wrap="square" rtlCol="0">
            <a:spAutoFit/>
          </a:bodyPr>
          <a:lstStyle/>
          <a:p>
            <a:pPr algn="ctr"/>
            <a:r>
              <a:rPr lang="en-US" sz="3200" dirty="0" smtClean="0"/>
              <a:t>Verb</a:t>
            </a:r>
            <a:endParaRPr lang="en-US" sz="3200" dirty="0"/>
          </a:p>
        </p:txBody>
      </p:sp>
      <p:cxnSp>
        <p:nvCxnSpPr>
          <p:cNvPr id="7" name="Straight Connector 6"/>
          <p:cNvCxnSpPr/>
          <p:nvPr/>
        </p:nvCxnSpPr>
        <p:spPr>
          <a:xfrm>
            <a:off x="1133901" y="3657600"/>
            <a:ext cx="6400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191000" y="2444608"/>
            <a:ext cx="0" cy="1511584"/>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38200" y="5181600"/>
            <a:ext cx="5791200" cy="1200329"/>
          </a:xfrm>
          <a:prstGeom prst="rect">
            <a:avLst/>
          </a:prstGeom>
          <a:noFill/>
        </p:spPr>
        <p:txBody>
          <a:bodyPr wrap="square" rtlCol="0">
            <a:spAutoFit/>
          </a:bodyPr>
          <a:lstStyle/>
          <a:p>
            <a:r>
              <a:rPr lang="en-US" b="1" dirty="0" smtClean="0"/>
              <a:t>Complete thought</a:t>
            </a:r>
            <a:r>
              <a:rPr lang="en-US" dirty="0" smtClean="0"/>
              <a:t>: YES!  Not a lot of description, but yes.</a:t>
            </a:r>
          </a:p>
          <a:p>
            <a:endParaRPr lang="en-US" dirty="0"/>
          </a:p>
          <a:p>
            <a:r>
              <a:rPr lang="en-US" b="1" dirty="0" smtClean="0"/>
              <a:t>Caps and </a:t>
            </a:r>
            <a:r>
              <a:rPr lang="en-US" b="1" dirty="0" err="1" smtClean="0"/>
              <a:t>Punc</a:t>
            </a:r>
            <a:r>
              <a:rPr lang="en-US" dirty="0" smtClean="0"/>
              <a:t>:  YES!</a:t>
            </a:r>
            <a:endParaRPr lang="en-US" dirty="0"/>
          </a:p>
        </p:txBody>
      </p:sp>
      <p:sp>
        <p:nvSpPr>
          <p:cNvPr id="8" name="TextBox 7"/>
          <p:cNvSpPr txBox="1"/>
          <p:nvPr/>
        </p:nvSpPr>
        <p:spPr>
          <a:xfrm>
            <a:off x="4553803" y="2286000"/>
            <a:ext cx="3276600" cy="1200329"/>
          </a:xfrm>
          <a:prstGeom prst="rect">
            <a:avLst/>
          </a:prstGeom>
          <a:noFill/>
        </p:spPr>
        <p:txBody>
          <a:bodyPr wrap="square" rtlCol="0">
            <a:spAutoFit/>
          </a:bodyPr>
          <a:lstStyle/>
          <a:p>
            <a:r>
              <a:rPr lang="en-US" sz="7200" dirty="0" smtClean="0"/>
              <a:t>Go!</a:t>
            </a:r>
            <a:endParaRPr lang="en-US" sz="7200" dirty="0"/>
          </a:p>
        </p:txBody>
      </p:sp>
    </p:spTree>
    <p:extLst>
      <p:ext uri="{BB962C8B-B14F-4D97-AF65-F5344CB8AC3E}">
        <p14:creationId xmlns:p14="http://schemas.microsoft.com/office/powerpoint/2010/main" val="25649061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sz="quarter" idx="1"/>
          </p:nvPr>
        </p:nvSpPr>
        <p:spPr/>
        <p:txBody>
          <a:bodyPr/>
          <a:lstStyle/>
          <a:p>
            <a:pPr marL="0" indent="0" algn="ctr">
              <a:buNone/>
            </a:pPr>
            <a:endParaRPr lang="en-US" dirty="0" smtClean="0"/>
          </a:p>
          <a:p>
            <a:pPr marL="0" indent="0" algn="ctr">
              <a:buNone/>
            </a:pPr>
            <a:r>
              <a:rPr lang="en-US" sz="7200" dirty="0" smtClean="0"/>
              <a:t> 	</a:t>
            </a:r>
            <a:endParaRPr lang="en-US" dirty="0"/>
          </a:p>
        </p:txBody>
      </p:sp>
      <p:sp>
        <p:nvSpPr>
          <p:cNvPr id="4" name="TextBox 3"/>
          <p:cNvSpPr txBox="1"/>
          <p:nvPr/>
        </p:nvSpPr>
        <p:spPr>
          <a:xfrm>
            <a:off x="1828800" y="3940268"/>
            <a:ext cx="1676400" cy="584775"/>
          </a:xfrm>
          <a:prstGeom prst="rect">
            <a:avLst/>
          </a:prstGeom>
          <a:solidFill>
            <a:srgbClr val="92D050"/>
          </a:solidFill>
          <a:ln>
            <a:solidFill>
              <a:schemeClr val="tx1"/>
            </a:solidFill>
          </a:ln>
        </p:spPr>
        <p:txBody>
          <a:bodyPr wrap="square" rtlCol="0">
            <a:spAutoFit/>
          </a:bodyPr>
          <a:lstStyle/>
          <a:p>
            <a:pPr algn="ctr"/>
            <a:r>
              <a:rPr lang="en-US" sz="3200" dirty="0" smtClean="0"/>
              <a:t>Subject</a:t>
            </a:r>
            <a:endParaRPr lang="en-US" sz="3200" dirty="0"/>
          </a:p>
        </p:txBody>
      </p:sp>
      <p:sp>
        <p:nvSpPr>
          <p:cNvPr id="5" name="TextBox 4"/>
          <p:cNvSpPr txBox="1"/>
          <p:nvPr/>
        </p:nvSpPr>
        <p:spPr>
          <a:xfrm>
            <a:off x="4572000" y="3956192"/>
            <a:ext cx="1676400" cy="584775"/>
          </a:xfrm>
          <a:prstGeom prst="rect">
            <a:avLst/>
          </a:prstGeom>
          <a:solidFill>
            <a:srgbClr val="FF0000"/>
          </a:solidFill>
          <a:ln>
            <a:solidFill>
              <a:schemeClr val="tx1"/>
            </a:solidFill>
          </a:ln>
        </p:spPr>
        <p:txBody>
          <a:bodyPr wrap="square" rtlCol="0">
            <a:spAutoFit/>
          </a:bodyPr>
          <a:lstStyle/>
          <a:p>
            <a:pPr algn="ctr"/>
            <a:r>
              <a:rPr lang="en-US" sz="3200" dirty="0" smtClean="0"/>
              <a:t>Verb</a:t>
            </a:r>
            <a:endParaRPr lang="en-US" sz="3200" dirty="0"/>
          </a:p>
        </p:txBody>
      </p:sp>
      <p:cxnSp>
        <p:nvCxnSpPr>
          <p:cNvPr id="7" name="Straight Connector 6"/>
          <p:cNvCxnSpPr/>
          <p:nvPr/>
        </p:nvCxnSpPr>
        <p:spPr>
          <a:xfrm>
            <a:off x="1133901" y="3657600"/>
            <a:ext cx="6400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191000" y="2444608"/>
            <a:ext cx="0" cy="1511584"/>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38200" y="5181600"/>
            <a:ext cx="5791200" cy="1200329"/>
          </a:xfrm>
          <a:prstGeom prst="rect">
            <a:avLst/>
          </a:prstGeom>
          <a:noFill/>
        </p:spPr>
        <p:txBody>
          <a:bodyPr wrap="square" rtlCol="0">
            <a:spAutoFit/>
          </a:bodyPr>
          <a:lstStyle/>
          <a:p>
            <a:r>
              <a:rPr lang="en-US" b="1" dirty="0" smtClean="0"/>
              <a:t>Complete thought</a:t>
            </a:r>
            <a:r>
              <a:rPr lang="en-US" dirty="0" smtClean="0"/>
              <a:t>: YES!  Not a lot of description, but yes.</a:t>
            </a:r>
          </a:p>
          <a:p>
            <a:endParaRPr lang="en-US" dirty="0"/>
          </a:p>
          <a:p>
            <a:r>
              <a:rPr lang="en-US" b="1" dirty="0" smtClean="0"/>
              <a:t>Caps and </a:t>
            </a:r>
            <a:r>
              <a:rPr lang="en-US" b="1" dirty="0" err="1" smtClean="0"/>
              <a:t>Punc</a:t>
            </a:r>
            <a:r>
              <a:rPr lang="en-US" dirty="0" smtClean="0"/>
              <a:t>:  YES!</a:t>
            </a:r>
            <a:endParaRPr lang="en-US" dirty="0"/>
          </a:p>
        </p:txBody>
      </p:sp>
      <p:sp>
        <p:nvSpPr>
          <p:cNvPr id="8" name="TextBox 7"/>
          <p:cNvSpPr txBox="1"/>
          <p:nvPr/>
        </p:nvSpPr>
        <p:spPr>
          <a:xfrm>
            <a:off x="4352498" y="2286000"/>
            <a:ext cx="3276600" cy="1200329"/>
          </a:xfrm>
          <a:prstGeom prst="rect">
            <a:avLst/>
          </a:prstGeom>
          <a:noFill/>
        </p:spPr>
        <p:txBody>
          <a:bodyPr wrap="square" rtlCol="0">
            <a:spAutoFit/>
          </a:bodyPr>
          <a:lstStyle/>
          <a:p>
            <a:r>
              <a:rPr lang="en-US" sz="7200" dirty="0" smtClean="0"/>
              <a:t>Go!</a:t>
            </a:r>
            <a:endParaRPr lang="en-US" sz="7200" dirty="0"/>
          </a:p>
        </p:txBody>
      </p:sp>
      <p:sp>
        <p:nvSpPr>
          <p:cNvPr id="11" name="TextBox 10"/>
          <p:cNvSpPr txBox="1"/>
          <p:nvPr/>
        </p:nvSpPr>
        <p:spPr>
          <a:xfrm>
            <a:off x="1028700" y="2286000"/>
            <a:ext cx="3276600" cy="1200329"/>
          </a:xfrm>
          <a:prstGeom prst="rect">
            <a:avLst/>
          </a:prstGeom>
          <a:noFill/>
        </p:spPr>
        <p:txBody>
          <a:bodyPr wrap="square" rtlCol="0">
            <a:spAutoFit/>
          </a:bodyPr>
          <a:lstStyle/>
          <a:p>
            <a:pPr algn="ctr"/>
            <a:r>
              <a:rPr lang="en-US" sz="7200" dirty="0" smtClean="0"/>
              <a:t>(You)</a:t>
            </a:r>
            <a:endParaRPr lang="en-US" sz="7200" dirty="0"/>
          </a:p>
        </p:txBody>
      </p:sp>
    </p:spTree>
    <p:extLst>
      <p:ext uri="{BB962C8B-B14F-4D97-AF65-F5344CB8AC3E}">
        <p14:creationId xmlns:p14="http://schemas.microsoft.com/office/powerpoint/2010/main" val="36305683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58</TotalTime>
  <Words>518</Words>
  <Application>Microsoft Macintosh PowerPoint</Application>
  <PresentationFormat>On-screen Show (4:3)</PresentationFormat>
  <Paragraphs>112</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Oriel</vt:lpstr>
      <vt:lpstr>The Complete Sentence</vt:lpstr>
      <vt:lpstr>Parts of a complete sentence</vt:lpstr>
      <vt:lpstr>By definition…</vt:lpstr>
      <vt:lpstr>Complete Thought</vt:lpstr>
      <vt:lpstr>Length does not matter</vt:lpstr>
      <vt:lpstr>Examples</vt:lpstr>
      <vt:lpstr>Examples</vt:lpstr>
      <vt:lpstr>Examples</vt:lpstr>
      <vt:lpstr>Examples</vt:lpstr>
      <vt:lpstr>All sentences</vt:lpstr>
      <vt:lpstr>Compound Subjects and Verbs</vt:lpstr>
      <vt:lpstr>Compound Examples</vt:lpstr>
      <vt:lpstr>For example…</vt:lpstr>
      <vt:lpstr>PowerPoint Presentation</vt:lpstr>
      <vt:lpstr>Symbol for complete sentence</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Complete Sentence</dc:title>
  <dc:creator>.</dc:creator>
  <cp:lastModifiedBy>Chris Warner</cp:lastModifiedBy>
  <cp:revision>11</cp:revision>
  <dcterms:created xsi:type="dcterms:W3CDTF">2012-10-05T19:49:35Z</dcterms:created>
  <dcterms:modified xsi:type="dcterms:W3CDTF">2012-11-06T01:40:27Z</dcterms:modified>
</cp:coreProperties>
</file>